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6" r:id="rId3"/>
    <p:sldId id="275" r:id="rId4"/>
    <p:sldId id="276" r:id="rId5"/>
    <p:sldId id="277" r:id="rId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8">
          <p15:clr>
            <a:srgbClr val="A4A3A4"/>
          </p15:clr>
        </p15:guide>
        <p15:guide id="2" orient="horz" pos="1006">
          <p15:clr>
            <a:srgbClr val="A4A3A4"/>
          </p15:clr>
        </p15:guide>
        <p15:guide id="3" orient="horz" pos="320">
          <p15:clr>
            <a:srgbClr val="A4A3A4"/>
          </p15:clr>
        </p15:guide>
        <p15:guide id="4" orient="horz" pos="1566">
          <p15:clr>
            <a:srgbClr val="A4A3A4"/>
          </p15:clr>
        </p15:guide>
        <p15:guide id="5" orient="horz" pos="3870">
          <p15:clr>
            <a:srgbClr val="A4A3A4"/>
          </p15:clr>
        </p15:guide>
        <p15:guide id="6" orient="horz" pos="511">
          <p15:clr>
            <a:srgbClr val="A4A3A4"/>
          </p15:clr>
        </p15:guide>
        <p15:guide id="7" orient="horz" pos="3498">
          <p15:clr>
            <a:srgbClr val="A4A3A4"/>
          </p15:clr>
        </p15:guide>
        <p15:guide id="8" orient="horz" pos="2158">
          <p15:clr>
            <a:srgbClr val="A4A3A4"/>
          </p15:clr>
        </p15:guide>
        <p15:guide id="9" orient="horz" pos="2515">
          <p15:clr>
            <a:srgbClr val="A4A3A4"/>
          </p15:clr>
        </p15:guide>
        <p15:guide id="10" orient="horz" pos="2262">
          <p15:clr>
            <a:srgbClr val="A4A3A4"/>
          </p15:clr>
        </p15:guide>
        <p15:guide id="11" orient="horz" pos="4136">
          <p15:clr>
            <a:srgbClr val="A4A3A4"/>
          </p15:clr>
        </p15:guide>
        <p15:guide id="12" orient="horz" pos="1324">
          <p15:clr>
            <a:srgbClr val="A4A3A4"/>
          </p15:clr>
        </p15:guide>
        <p15:guide id="13" pos="3838">
          <p15:clr>
            <a:srgbClr val="A4A3A4"/>
          </p15:clr>
        </p15:guide>
        <p15:guide id="14" pos="383">
          <p15:clr>
            <a:srgbClr val="A4A3A4"/>
          </p15:clr>
        </p15:guide>
        <p15:guide id="15" pos="7294">
          <p15:clr>
            <a:srgbClr val="A4A3A4"/>
          </p15:clr>
        </p15:guide>
        <p15:guide id="16" pos="3708">
          <p15:clr>
            <a:srgbClr val="A4A3A4"/>
          </p15:clr>
        </p15:guide>
        <p15:guide id="17" pos="3973">
          <p15:clr>
            <a:srgbClr val="A4A3A4"/>
          </p15:clr>
        </p15:guide>
        <p15:guide id="18" pos="505">
          <p15:clr>
            <a:srgbClr val="A4A3A4"/>
          </p15:clr>
        </p15:guide>
        <p15:guide id="19" pos="6718">
          <p15:clr>
            <a:srgbClr val="A4A3A4"/>
          </p15:clr>
        </p15:guide>
        <p15:guide id="20" pos="4900">
          <p15:clr>
            <a:srgbClr val="A4A3A4"/>
          </p15:clr>
        </p15:guide>
        <p15:guide id="21" pos="5741">
          <p15:clr>
            <a:srgbClr val="A4A3A4"/>
          </p15:clr>
        </p15:guide>
        <p15:guide id="22" pos="6168">
          <p15:clr>
            <a:srgbClr val="A4A3A4"/>
          </p15:clr>
        </p15:guide>
        <p15:guide id="23" pos="55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84" y="96"/>
      </p:cViewPr>
      <p:guideLst>
        <p:guide orient="horz" pos="1158"/>
        <p:guide orient="horz" pos="1006"/>
        <p:guide orient="horz" pos="320"/>
        <p:guide orient="horz" pos="1566"/>
        <p:guide orient="horz" pos="3870"/>
        <p:guide orient="horz" pos="511"/>
        <p:guide orient="horz" pos="3498"/>
        <p:guide orient="horz" pos="2158"/>
        <p:guide orient="horz" pos="2515"/>
        <p:guide orient="horz" pos="2262"/>
        <p:guide orient="horz" pos="4136"/>
        <p:guide orient="horz" pos="1324"/>
        <p:guide pos="3838"/>
        <p:guide pos="383"/>
        <p:guide pos="7294"/>
        <p:guide pos="3708"/>
        <p:guide pos="3973"/>
        <p:guide pos="505"/>
        <p:guide pos="6718"/>
        <p:guide pos="4900"/>
        <p:guide pos="5741"/>
        <p:guide pos="6168"/>
        <p:guide pos="55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DD42-F051-BB48-8CA0-D782EDE5FA5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B791-6D4D-8446-83F5-DC926254B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6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B3924-F588-0345-A2F5-3BF0FA73E93A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8D681-7867-E949-A3D2-41DDE609B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206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RK_First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-9208" y="-4858"/>
            <a:ext cx="12207239" cy="6867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6594" y="1185905"/>
            <a:ext cx="9296400" cy="2239920"/>
          </a:xfrm>
        </p:spPr>
        <p:txBody>
          <a:bodyPr/>
          <a:lstStyle>
            <a:lvl1pPr>
              <a:lnSpc>
                <a:spcPct val="78000"/>
              </a:lnSpc>
              <a:defRPr sz="4200" cap="all" spc="13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6594" y="5628836"/>
            <a:ext cx="4800599" cy="619563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000" spc="3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&lt;Insert subtitle – optional&gt;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6594" y="5374231"/>
            <a:ext cx="2581275" cy="189351"/>
          </a:xfrm>
        </p:spPr>
        <p:txBody>
          <a:bodyPr/>
          <a:lstStyle>
            <a:lvl1pPr>
              <a:defRPr sz="1400" spc="3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pic>
        <p:nvPicPr>
          <p:cNvPr id="5" name="bjClassifierImageBottom">
            <a:extLst>
              <a:ext uri="{FF2B5EF4-FFF2-40B4-BE49-F238E27FC236}">
                <a16:creationId xmlns:a16="http://schemas.microsoft.com/office/drawing/2014/main" id="{37F44C5C-8B86-42BC-89B3-5C02F7162C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0" y="64683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 &amp; content layout&gt;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Light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&lt;Team Slide&gt;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4277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04278" y="2116090"/>
            <a:ext cx="1627188" cy="1627187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1829792" y="2116090"/>
            <a:ext cx="1627188" cy="1627187"/>
          </a:xfr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555306" y="2116090"/>
            <a:ext cx="1627188" cy="1627187"/>
          </a:xfr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280820" y="2116090"/>
            <a:ext cx="1627188" cy="1627187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006334" y="2116090"/>
            <a:ext cx="1627188" cy="1627187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8731848" y="2116090"/>
            <a:ext cx="1627188" cy="1627187"/>
          </a:xfrm>
          <a:solidFill>
            <a:schemeClr val="accent4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10457360" y="2116090"/>
            <a:ext cx="1627188" cy="1627187"/>
          </a:xfr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829792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3555306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280820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006334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8731848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0457360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pic>
        <p:nvPicPr>
          <p:cNvPr id="24" name="Picture 23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RK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-9208" y="-4858"/>
            <a:ext cx="12207239" cy="6867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2404533"/>
            <a:ext cx="7159367" cy="2133600"/>
          </a:xfrm>
        </p:spPr>
        <p:txBody>
          <a:bodyPr anchor="ctr" anchorCtr="0">
            <a:normAutofit/>
          </a:bodyPr>
          <a:lstStyle>
            <a:lvl1pPr algn="l">
              <a:lnSpc>
                <a:spcPct val="78000"/>
              </a:lnSpc>
              <a:defRPr sz="4200" b="0" cap="all" spc="13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83" y="4631269"/>
            <a:ext cx="6568817" cy="138006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</p:spTree>
    <p:extLst>
      <p:ext uri="{BB962C8B-B14F-4D97-AF65-F5344CB8AC3E}">
        <p14:creationId xmlns:p14="http://schemas.microsoft.com/office/powerpoint/2010/main" val="26788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 – Warm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RK_Sub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-9208" y="-4858"/>
            <a:ext cx="12207239" cy="6867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2256205"/>
            <a:ext cx="6568817" cy="234559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3600" b="0" cap="none" spc="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83" y="4631269"/>
            <a:ext cx="6568817" cy="138006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rgbClr val="000000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 – Dark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RK_Sub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-9208" y="-4858"/>
            <a:ext cx="12207239" cy="6867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2253996"/>
            <a:ext cx="6568817" cy="2350008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3600" b="0" cap="none" spc="5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83" y="4631269"/>
            <a:ext cx="6568817" cy="138006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rgbClr val="FFFFFF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w/gree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&lt;2-column with Green callout&gt;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075" y="1853398"/>
            <a:ext cx="5264942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383" y="1853398"/>
            <a:ext cx="5264942" cy="4290227"/>
          </a:xfrm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600"/>
              </a:spcBef>
              <a:defRPr sz="3200" b="1" cap="all" spc="130">
                <a:solidFill>
                  <a:schemeClr val="accent1"/>
                </a:solidFill>
              </a:defRPr>
            </a:lvl1pPr>
            <a:lvl2pPr marL="220663" indent="-169863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 sz="2400">
                <a:solidFill>
                  <a:schemeClr val="accent1"/>
                </a:solidFill>
              </a:defRPr>
            </a:lvl2pPr>
            <a:lvl3pPr marL="423863" indent="-187325">
              <a:lnSpc>
                <a:spcPct val="90000"/>
              </a:lnSpc>
              <a:spcBef>
                <a:spcPts val="100"/>
              </a:spcBef>
              <a:defRPr sz="20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&lt;Insert large type callout or image&gt;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&lt;2 column&gt;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075" y="1853398"/>
            <a:ext cx="5264942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19383" y="1853398"/>
            <a:ext cx="5264942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  <p:pic>
        <p:nvPicPr>
          <p:cNvPr id="7" name="bjClassifierImageBottom">
            <a:extLst>
              <a:ext uri="{FF2B5EF4-FFF2-40B4-BE49-F238E27FC236}">
                <a16:creationId xmlns:a16="http://schemas.microsoft.com/office/drawing/2014/main" id="{29F8DAE6-6DB4-45E9-9B9B-17ED241E91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0" y="64683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full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&lt;Large text full callout&gt;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479" y="4555076"/>
            <a:ext cx="6239933" cy="1588550"/>
          </a:xfrm>
        </p:spPr>
        <p:txBody>
          <a:bodyPr/>
          <a:lstStyle>
            <a:lvl1pPr>
              <a:lnSpc>
                <a:spcPct val="94000"/>
              </a:lnSpc>
              <a:spcBef>
                <a:spcPts val="1000"/>
              </a:spcBef>
              <a:defRPr sz="2400"/>
            </a:lvl1pPr>
            <a:lvl2pPr>
              <a:lnSpc>
                <a:spcPct val="94000"/>
              </a:lnSpc>
              <a:defRPr sz="2400"/>
            </a:lvl2pPr>
            <a:lvl3pPr>
              <a:lnSpc>
                <a:spcPct val="94000"/>
              </a:lnSpc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6480" y="1571359"/>
            <a:ext cx="10049932" cy="2609326"/>
          </a:xfrm>
        </p:spPr>
        <p:txBody>
          <a:bodyPr anchor="b" anchorCtr="0"/>
          <a:lstStyle>
            <a:lvl1pPr>
              <a:lnSpc>
                <a:spcPct val="78000"/>
              </a:lnSpc>
              <a:spcBef>
                <a:spcPts val="2000"/>
              </a:spcBef>
              <a:defRPr sz="5800" cap="all" spc="130">
                <a:solidFill>
                  <a:srgbClr val="00877C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pic>
        <p:nvPicPr>
          <p:cNvPr id="10" name="Picture 9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stacked text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&lt;2 stacked content / table option&gt;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853399"/>
            <a:ext cx="10960635" cy="2847334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9382" y="4896137"/>
            <a:ext cx="10960635" cy="1247487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180975" indent="-147638">
              <a:spcBef>
                <a:spcPts val="200"/>
              </a:spcBef>
              <a:defRPr sz="1800"/>
            </a:lvl2pPr>
            <a:lvl3pPr marL="368300" indent="-168275">
              <a:spcBef>
                <a:spcPts val="0"/>
              </a:spcBef>
              <a:defRPr sz="1700"/>
            </a:lvl3pPr>
            <a:lvl4pPr marL="501650" indent="-133350">
              <a:spcBef>
                <a:spcPts val="0"/>
              </a:spcBef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TOC – Green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&lt;Agenda / TOC&gt;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3" y="1838325"/>
            <a:ext cx="10959841" cy="4305300"/>
          </a:xfrm>
        </p:spPr>
        <p:txBody>
          <a:bodyPr numCol="2" spcCol="731520"/>
          <a:lstStyle>
            <a:lvl1pPr marL="368300" indent="-368300">
              <a:spcBef>
                <a:spcPts val="10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27063" indent="-258763"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  <a:lvl3pPr marL="849313" indent="-146050"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055688" indent="-171450">
              <a:buFont typeface="Lucida Grande"/>
              <a:buChar char="–"/>
              <a:defRPr>
                <a:solidFill>
                  <a:schemeClr val="tx1"/>
                </a:solidFill>
              </a:defRPr>
            </a:lvl4pPr>
            <a:lvl5pPr marL="1279525" indent="-182563"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70 2-column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&lt;30/70 2-column / plotted chart option&gt;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412" y="1853398"/>
            <a:ext cx="7009605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19383" y="1853398"/>
            <a:ext cx="3530119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RK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-9208" y="-4858"/>
            <a:ext cx="12207239" cy="6867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6594" y="1913098"/>
            <a:ext cx="7248939" cy="1608668"/>
          </a:xfrm>
        </p:spPr>
        <p:txBody>
          <a:bodyPr/>
          <a:lstStyle>
            <a:lvl1pPr>
              <a:lnSpc>
                <a:spcPct val="78000"/>
              </a:lnSpc>
              <a:defRPr sz="5800" cap="all" spc="13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&lt;Insert thank you&gt;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6594" y="3970911"/>
            <a:ext cx="5269856" cy="619563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&lt;Optional Subtitle&gt;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6595" y="5483546"/>
            <a:ext cx="5269856" cy="739456"/>
          </a:xfrm>
        </p:spPr>
        <p:txBody>
          <a:bodyPr/>
          <a:lstStyle>
            <a:lvl1pPr>
              <a:defRPr sz="550" kern="500" baseline="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Proprietary / Legal Language Here</a:t>
            </a:r>
          </a:p>
        </p:txBody>
      </p:sp>
    </p:spTree>
    <p:extLst>
      <p:ext uri="{BB962C8B-B14F-4D97-AF65-F5344CB8AC3E}">
        <p14:creationId xmlns:p14="http://schemas.microsoft.com/office/powerpoint/2010/main" val="208293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 #1 – Green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&lt;Objectives&gt;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840700"/>
            <a:ext cx="10045443" cy="4302926"/>
          </a:xfrm>
        </p:spPr>
        <p:txBody>
          <a:bodyPr/>
          <a:lstStyle>
            <a:lvl1pPr marL="207963" indent="-207963">
              <a:spcBef>
                <a:spcPts val="1400"/>
              </a:spcBef>
              <a:buSzPct val="95000"/>
              <a:buFont typeface="Arial"/>
              <a:buChar char="•"/>
              <a:defRPr sz="2400">
                <a:solidFill>
                  <a:schemeClr val="tx1"/>
                </a:solidFill>
              </a:defRPr>
            </a:lvl1pPr>
            <a:lvl2pPr marL="450850" indent="-228600">
              <a:spcBef>
                <a:spcPts val="400"/>
              </a:spcBef>
              <a:buFont typeface="Lucida Grande"/>
              <a:buChar char="–"/>
              <a:defRPr sz="2300">
                <a:solidFill>
                  <a:schemeClr val="tx1"/>
                </a:solidFill>
              </a:defRPr>
            </a:lvl2pPr>
            <a:lvl3pPr marL="666750" indent="-171450">
              <a:spcBef>
                <a:spcPts val="0"/>
              </a:spcBef>
              <a:buSzPct val="95000"/>
              <a:buFont typeface="Arial"/>
              <a:buChar char="•"/>
              <a:defRPr sz="2200">
                <a:solidFill>
                  <a:schemeClr val="tx1"/>
                </a:solidFill>
              </a:defRPr>
            </a:lvl3pPr>
            <a:lvl4pPr marL="882650" indent="-215900">
              <a:spcBef>
                <a:spcPts val="0"/>
              </a:spcBef>
              <a:buFont typeface="Lucida Grande"/>
              <a:buChar char="–"/>
              <a:defRPr sz="2100">
                <a:solidFill>
                  <a:schemeClr val="tx1"/>
                </a:solidFill>
              </a:defRPr>
            </a:lvl4pPr>
            <a:lvl5pPr marL="1098550" indent="-177800">
              <a:spcBef>
                <a:spcPts val="0"/>
              </a:spcBef>
              <a:buSzPct val="95000"/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&amp;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853398"/>
            <a:ext cx="10960635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  <p:pic>
        <p:nvPicPr>
          <p:cNvPr id="7" name="bjClassifierImageBottom">
            <a:extLst>
              <a:ext uri="{FF2B5EF4-FFF2-40B4-BE49-F238E27FC236}">
                <a16:creationId xmlns:a16="http://schemas.microsoft.com/office/drawing/2014/main" id="{039AE62C-49AB-4ED8-A9ED-EE81D3C645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0" y="64683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&amp; Content – Warm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853398"/>
            <a:ext cx="10960635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&amp; Content – Dar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853398"/>
            <a:ext cx="10960635" cy="4290227"/>
          </a:xfrm>
        </p:spPr>
        <p:txBody>
          <a:bodyPr/>
          <a:lstStyle>
            <a:lvl1pPr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&amp; Content – Light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853398"/>
            <a:ext cx="10960635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  <p:pic>
        <p:nvPicPr>
          <p:cNvPr id="4" name="bjClassifierImageBottom">
            <a:extLst>
              <a:ext uri="{FF2B5EF4-FFF2-40B4-BE49-F238E27FC236}">
                <a16:creationId xmlns:a16="http://schemas.microsoft.com/office/drawing/2014/main" id="{D704936D-B075-4E65-9DA3-6D6BEA2F5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0" y="64683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arm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382" y="446259"/>
            <a:ext cx="10959899" cy="10777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382" y="1853398"/>
            <a:ext cx="10960635" cy="42902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383" y="6433581"/>
            <a:ext cx="3859795" cy="2720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kern="600" spc="30">
                <a:solidFill>
                  <a:schemeClr val="tx1"/>
                </a:solidFill>
                <a:latin typeface="Arial Narrow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9879" y="6433580"/>
            <a:ext cx="372443" cy="2892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kern="600" spc="10">
                <a:solidFill>
                  <a:schemeClr val="tx1"/>
                </a:solidFill>
                <a:latin typeface="Arial Narrow"/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4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2" r:id="rId12"/>
    <p:sldLayoutId id="2147483651" r:id="rId13"/>
    <p:sldLayoutId id="2147483663" r:id="rId14"/>
    <p:sldLayoutId id="2147483679" r:id="rId15"/>
    <p:sldLayoutId id="2147483665" r:id="rId16"/>
    <p:sldLayoutId id="2147483666" r:id="rId17"/>
    <p:sldLayoutId id="2147483667" r:id="rId18"/>
    <p:sldLayoutId id="2147483671" r:id="rId19"/>
    <p:sldLayoutId id="2147483668" r:id="rId20"/>
    <p:sldLayoutId id="2147483669" r:id="rId21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600" spc="5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0" indent="0" algn="l" defTabSz="457200" rtl="0" eaLnBrk="1" latinLnBrk="0" hangingPunct="1">
        <a:lnSpc>
          <a:spcPct val="97000"/>
        </a:lnSpc>
        <a:spcBef>
          <a:spcPts val="1000"/>
        </a:spcBef>
        <a:buFont typeface="Arial"/>
        <a:buNone/>
        <a:defRPr sz="2000" kern="600" spc="30">
          <a:solidFill>
            <a:schemeClr val="tx1"/>
          </a:solidFill>
          <a:latin typeface="Arial Narrow"/>
          <a:ea typeface="+mn-ea"/>
          <a:cs typeface="Arial Narrow"/>
        </a:defRPr>
      </a:lvl1pPr>
      <a:lvl2pPr marL="193675" indent="-165100" algn="l" defTabSz="457200" rtl="0" eaLnBrk="1" latinLnBrk="0" hangingPunct="1">
        <a:lnSpc>
          <a:spcPct val="97000"/>
        </a:lnSpc>
        <a:spcBef>
          <a:spcPts val="300"/>
        </a:spcBef>
        <a:buSzPct val="95000"/>
        <a:buFont typeface="Arial"/>
        <a:buChar char="•"/>
        <a:defRPr sz="2000" kern="600" spc="30">
          <a:solidFill>
            <a:schemeClr val="tx1"/>
          </a:solidFill>
          <a:latin typeface="Arial Narrow"/>
          <a:ea typeface="+mn-ea"/>
          <a:cs typeface="Arial Narrow"/>
        </a:defRPr>
      </a:lvl2pPr>
      <a:lvl3pPr marL="401638" indent="-174625" algn="l" defTabSz="457200" rtl="0" eaLnBrk="1" latinLnBrk="0" hangingPunct="1">
        <a:lnSpc>
          <a:spcPct val="97000"/>
        </a:lnSpc>
        <a:spcBef>
          <a:spcPts val="0"/>
        </a:spcBef>
        <a:buFont typeface="Lucida Grande"/>
        <a:buChar char="–"/>
        <a:defRPr sz="1900" kern="600" spc="30">
          <a:solidFill>
            <a:schemeClr val="tx1"/>
          </a:solidFill>
          <a:latin typeface="Arial Narrow"/>
          <a:ea typeface="+mn-ea"/>
          <a:cs typeface="Arial Narrow"/>
        </a:defRPr>
      </a:lvl3pPr>
      <a:lvl4pPr marL="584200" indent="-168275" algn="l" defTabSz="457200" rtl="0" eaLnBrk="1" latinLnBrk="0" hangingPunct="1">
        <a:lnSpc>
          <a:spcPct val="97000"/>
        </a:lnSpc>
        <a:spcBef>
          <a:spcPts val="0"/>
        </a:spcBef>
        <a:buSzPct val="95000"/>
        <a:buFont typeface="Arial"/>
        <a:buChar char="•"/>
        <a:defRPr sz="1800" kern="600" spc="30">
          <a:solidFill>
            <a:schemeClr val="tx1"/>
          </a:solidFill>
          <a:latin typeface="Arial Narrow"/>
          <a:ea typeface="+mn-ea"/>
          <a:cs typeface="Arial Narrow"/>
        </a:defRPr>
      </a:lvl4pPr>
      <a:lvl5pPr marL="773113" indent="-182563" algn="l" defTabSz="457200" rtl="0" eaLnBrk="1" latinLnBrk="0" hangingPunct="1">
        <a:lnSpc>
          <a:spcPct val="97000"/>
        </a:lnSpc>
        <a:spcBef>
          <a:spcPts val="0"/>
        </a:spcBef>
        <a:buFont typeface="Lucida Grande"/>
        <a:buChar char="–"/>
        <a:defRPr sz="1700" kern="600" spc="3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hyperlink" Target="https://www.tungsten-network.com/uk/contact-us/" TargetMode="External"/><Relationship Id="rId4" Type="http://schemas.openxmlformats.org/officeDocument/2006/relationships/hyperlink" Target="https://portal.tungsten-network.com/Forms/NewHelpSupport.aspx" TargetMode="External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Tungsten Support for Suppliers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Tungsten vs MSD Support for suppliers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August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6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Tungsten Support vs. MSD Support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61251" y="1853398"/>
            <a:ext cx="5264942" cy="4290227"/>
          </a:xfrm>
        </p:spPr>
        <p:txBody>
          <a:bodyPr/>
          <a:lstStyle/>
          <a:p>
            <a:r>
              <a:rPr lang="cs-CZ" b="1" dirty="0"/>
              <a:t>MSD Support – PtP Resolution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Missing PO on the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Additional information related to Payments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Contacts: overview per country provided in attached excel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b="1" dirty="0"/>
              <a:t>Tungsten Supplier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Technical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Problems with invoice submission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Support related to Web Form / Integrated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Support Ticket Creation:</a:t>
            </a:r>
          </a:p>
          <a:p>
            <a:pPr lvl="2" indent="0">
              <a:buNone/>
            </a:pPr>
            <a:r>
              <a:rPr lang="cs-CZ" sz="1000" dirty="0">
                <a:hlinkClick r:id="rId4"/>
              </a:rPr>
              <a:t>https://portal.tungsten-network.com/Forms/NewHelpSupport.aspx</a:t>
            </a:r>
            <a:endParaRPr lang="cs-CZ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Tunsten phone support</a:t>
            </a:r>
            <a:endParaRPr lang="cs-CZ" b="1" dirty="0"/>
          </a:p>
          <a:p>
            <a:pPr lvl="2" indent="0">
              <a:buNone/>
            </a:pPr>
            <a:r>
              <a:rPr lang="cs-CZ" sz="1600" i="1" dirty="0"/>
              <a:t>(lines are open from 10am – 8pm AET)</a:t>
            </a:r>
          </a:p>
          <a:p>
            <a:r>
              <a:rPr lang="en-US" sz="1100" dirty="0"/>
              <a:t>The phone number for Tungsten support can be found here:</a:t>
            </a:r>
          </a:p>
          <a:p>
            <a:r>
              <a:rPr lang="en-US" sz="1050" u="sng" dirty="0">
                <a:hlinkClick r:id="rId5"/>
              </a:rPr>
              <a:t>https://www.tungsten-network.com/uk/contact-us/</a:t>
            </a:r>
            <a:endParaRPr lang="cs-CZ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06" y="1691771"/>
            <a:ext cx="1109692" cy="51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313" y="1773570"/>
            <a:ext cx="1495960" cy="43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641977"/>
              </p:ext>
            </p:extLst>
          </p:nvPr>
        </p:nvGraphicFramePr>
        <p:xfrm>
          <a:off x="7850574" y="420546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showAsIcon="1" r:id="rId8" imgW="914400" imgH="771480" progId="Excel.Sheet.12">
                  <p:embed/>
                </p:oleObj>
              </mc:Choice>
              <mc:Fallback>
                <p:oleObj name="Worksheet" showAsIcon="1" r:id="rId8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50574" y="420546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raise a Support Ticket in Tungsten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74" y="1178658"/>
            <a:ext cx="3525329" cy="461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5" y="1178659"/>
            <a:ext cx="6207866" cy="256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4" y="4027771"/>
            <a:ext cx="6276959" cy="1749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35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Tungsten FAQs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6" y="999857"/>
            <a:ext cx="8878485" cy="5182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350302"/>
      </p:ext>
    </p:extLst>
  </p:cSld>
  <p:clrMapOvr>
    <a:masterClrMapping/>
  </p:clrMapOvr>
</p:sld>
</file>

<file path=ppt/theme/theme1.xml><?xml version="1.0" encoding="utf-8"?>
<a:theme xmlns:a="http://schemas.openxmlformats.org/drawingml/2006/main" name="Tungsten Support for Suppliers">
  <a:themeElements>
    <a:clrScheme name="Merck Color Theme #1">
      <a:dk1>
        <a:srgbClr val="37424A"/>
      </a:dk1>
      <a:lt1>
        <a:sysClr val="window" lastClr="FFFFFF"/>
      </a:lt1>
      <a:dk2>
        <a:srgbClr val="005E5D"/>
      </a:dk2>
      <a:lt2>
        <a:srgbClr val="BFB8AF"/>
      </a:lt2>
      <a:accent1>
        <a:srgbClr val="00877C"/>
      </a:accent1>
      <a:accent2>
        <a:srgbClr val="6ECEB2"/>
      </a:accent2>
      <a:accent3>
        <a:srgbClr val="66203A"/>
      </a:accent3>
      <a:accent4>
        <a:srgbClr val="F68D2E"/>
      </a:accent4>
      <a:accent5>
        <a:srgbClr val="FBE122"/>
      </a:accent5>
      <a:accent6>
        <a:srgbClr val="BFB8AF"/>
      </a:accent6>
      <a:hlink>
        <a:srgbClr val="37424A"/>
      </a:hlink>
      <a:folHlink>
        <a:srgbClr val="00877C"/>
      </a:folHlink>
    </a:clrScheme>
    <a:fontScheme name="Merck Font Theme #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kern="600" spc="3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defRPr kern="600" spc="3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id_classification_euconfidential" value=""/>
  <element uid="cefbaa69-3bfa-4b56-8d22-6839cb7b06d0" value=""/>
</sisl>
</file>

<file path=customXml/itemProps1.xml><?xml version="1.0" encoding="utf-8"?>
<ds:datastoreItem xmlns:ds="http://schemas.openxmlformats.org/officeDocument/2006/customXml" ds:itemID="{8A9A9ED7-B7AF-4431-8B82-4FDDC6475CB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Tungsten Support for Suppliers</Template>
  <TotalTime>196</TotalTime>
  <Words>132</Words>
  <Application>Microsoft Office PowerPoint</Application>
  <PresentationFormat>Custom</PresentationFormat>
  <Paragraphs>29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Lucida Grande</vt:lpstr>
      <vt:lpstr>Tungsten Support for Suppliers</vt:lpstr>
      <vt:lpstr>Worksheet</vt:lpstr>
      <vt:lpstr>Tungsten Support for Suppliers</vt:lpstr>
      <vt:lpstr>Tungsten Support vs. MSD Support</vt:lpstr>
      <vt:lpstr>How to raise a Support Ticket in Tungsten</vt:lpstr>
      <vt:lpstr>Tungsten FAQs</vt:lpstr>
    </vt:vector>
  </TitlesOfParts>
  <Company>Merck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Tungsten Support for Suppliers</dc:title>
  <dc:creator>Merck &amp; Co., Inc.</dc:creator>
  <cp:lastModifiedBy>Peters, Gerwin</cp:lastModifiedBy>
  <cp:revision>6</cp:revision>
  <dcterms:created xsi:type="dcterms:W3CDTF">2018-08-21T08:15:36Z</dcterms:created>
  <dcterms:modified xsi:type="dcterms:W3CDTF">2019-10-29T14:20:38Z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5b9760b3-1fce-4930-8d20-e7cf902b6459</vt:lpwstr>
  </property>
  <property fmtid="{D5CDD505-2E9C-101B-9397-08002B2CF9AE}" pid="3" name="bjSaver">
    <vt:lpwstr>IhXhkjjXvjCMPxIS7pbQoAVyN+6DA+vR</vt:lpwstr>
  </property>
  <property fmtid="{D5CDD505-2E9C-101B-9397-08002B2CF9AE}" pid="4" name="bjDocumentSecurityLabel">
    <vt:lpwstr>Proprietary</vt:lpwstr>
  </property>
  <property fmtid="{D5CDD505-2E9C-101B-9397-08002B2CF9AE}" pid="5" name="MerckMetadataExchange">
    <vt:lpwstr>!$MRK@Proprietary-Footer-Left</vt:lpwstr>
  </property>
  <property fmtid="{D5CDD505-2E9C-101B-9397-08002B2CF9AE}" pid="6" name="_NewReviewCycle">
    <vt:lpwstr/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8" name="bjDocumentLabelXML-0">
    <vt:lpwstr>ames.com/2008/01/sie/internal/label"&gt;&lt;element uid="id_classification_euconfidential" value="" /&gt;&lt;element uid="cefbaa69-3bfa-4b56-8d22-6839cb7b06d0" value="" /&gt;&lt;/sisl&gt;</vt:lpwstr>
  </property>
</Properties>
</file>